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2" r:id="rId3"/>
    <p:sldId id="318" r:id="rId4"/>
    <p:sldId id="365" r:id="rId5"/>
    <p:sldId id="407" r:id="rId6"/>
    <p:sldId id="368" r:id="rId7"/>
    <p:sldId id="450" r:id="rId8"/>
    <p:sldId id="496" r:id="rId9"/>
    <p:sldId id="466" r:id="rId10"/>
    <p:sldId id="471" r:id="rId11"/>
    <p:sldId id="498" r:id="rId12"/>
    <p:sldId id="472" r:id="rId13"/>
    <p:sldId id="473" r:id="rId14"/>
    <p:sldId id="474" r:id="rId15"/>
    <p:sldId id="432" r:id="rId16"/>
    <p:sldId id="467" r:id="rId17"/>
    <p:sldId id="475" r:id="rId18"/>
    <p:sldId id="476" r:id="rId19"/>
    <p:sldId id="478" r:id="rId20"/>
    <p:sldId id="479" r:id="rId21"/>
    <p:sldId id="469" r:id="rId22"/>
    <p:sldId id="421" r:id="rId23"/>
    <p:sldId id="482" r:id="rId24"/>
    <p:sldId id="437" r:id="rId25"/>
    <p:sldId id="480" r:id="rId26"/>
    <p:sldId id="481" r:id="rId27"/>
    <p:sldId id="459" r:id="rId28"/>
    <p:sldId id="456" r:id="rId29"/>
    <p:sldId id="468" r:id="rId30"/>
    <p:sldId id="419" r:id="rId31"/>
    <p:sldId id="463" r:id="rId32"/>
    <p:sldId id="486" r:id="rId33"/>
    <p:sldId id="494" r:id="rId34"/>
    <p:sldId id="489" r:id="rId35"/>
    <p:sldId id="483" r:id="rId36"/>
    <p:sldId id="464" r:id="rId37"/>
    <p:sldId id="485" r:id="rId38"/>
    <p:sldId id="484" r:id="rId39"/>
    <p:sldId id="487" r:id="rId40"/>
    <p:sldId id="488" r:id="rId41"/>
    <p:sldId id="492" r:id="rId42"/>
    <p:sldId id="493" r:id="rId43"/>
    <p:sldId id="497" r:id="rId44"/>
    <p:sldId id="369" r:id="rId45"/>
    <p:sldId id="490" r:id="rId46"/>
    <p:sldId id="370" r:id="rId47"/>
    <p:sldId id="406" r:id="rId48"/>
    <p:sldId id="403" r:id="rId49"/>
    <p:sldId id="404" r:id="rId50"/>
    <p:sldId id="372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8" autoAdjust="0"/>
    <p:restoredTop sz="94660"/>
  </p:normalViewPr>
  <p:slideViewPr>
    <p:cSldViewPr>
      <p:cViewPr varScale="1">
        <p:scale>
          <a:sx n="104" d="100"/>
          <a:sy n="104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C0A45-72CC-4701-A1C1-805445240620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FE690-951D-4AC7-96D4-567C4B366E8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846EA-B6EB-4371-AE8A-508FA4A74E42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AD6F-0EE8-47CA-A77E-02EEC102634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ENSEMBLE POUR UN AUTRE COEUR DE VILLE</a:t>
            </a:r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ENSEMBLE POUR UN AUTRE COEUR DE VILLE</a:t>
            </a:r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AD6F-0EE8-47CA-A77E-02EEC102634E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 smtClean="0"/>
              <a:t>ENSEMBLE POUR UN AUTRE COEUR DE VILLE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42E0-E489-4C94-B28D-CFED2C31A0C6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B89B-620A-4DC2-9389-FC8A8453632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132856"/>
            <a:ext cx="873720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600" b="1" dirty="0" smtClean="0"/>
          </a:p>
          <a:p>
            <a:r>
              <a:rPr lang="fr-FR" sz="3600" b="1" dirty="0" smtClean="0"/>
              <a:t>ENSEMBLE POUR UN AUTRE CŒUR DE VILLE</a:t>
            </a:r>
          </a:p>
          <a:p>
            <a:endParaRPr lang="fr-FR" sz="3600" b="1" dirty="0" smtClean="0"/>
          </a:p>
          <a:p>
            <a:pPr algn="ctr"/>
            <a:r>
              <a:rPr lang="fr-FR" sz="3200" b="1" dirty="0" smtClean="0"/>
              <a:t>Assemblée générale du 24 Mars 2016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2800" b="1" dirty="0" smtClean="0"/>
              <a:t>www.epac-saint-remy78470.fr</a:t>
            </a:r>
          </a:p>
        </p:txBody>
      </p:sp>
      <p:pic>
        <p:nvPicPr>
          <p:cNvPr id="17" name="Image 16" descr="ECUSSON-9B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651163"/>
            <a:ext cx="1584176" cy="15595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Présentation projet RATP en mairie 16 Juin 2015-page-01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333" y="688672"/>
            <a:ext cx="8452131" cy="5792210"/>
          </a:xfrm>
          <a:prstGeom prst="rect">
            <a:avLst/>
          </a:prstGeom>
        </p:spPr>
      </p:pic>
      <p:pic>
        <p:nvPicPr>
          <p:cNvPr id="22" name="Image 21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08104" y="1700808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17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52320" y="4725144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49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80112" y="4725144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47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2" name="Image 21" descr="ECUSSON-9B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08104" y="170080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52320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5597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noFill/>
            </a:endParaRPr>
          </a:p>
        </p:txBody>
      </p:sp>
      <p:pic>
        <p:nvPicPr>
          <p:cNvPr id="11" name="Image 10" descr="20150624_110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161"/>
            <a:ext cx="9144000" cy="300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Présentation projet RATP en mairie 16 Juin 2015-page-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8676456" cy="5186702"/>
          </a:xfrm>
          <a:prstGeom prst="rect">
            <a:avLst/>
          </a:prstGeom>
        </p:spPr>
      </p:pic>
      <p:pic>
        <p:nvPicPr>
          <p:cNvPr id="22" name="Image 21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995936" y="2132856"/>
            <a:ext cx="1296144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20150624_161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429000"/>
            <a:ext cx="4968553" cy="279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Présentation projet RATP en mairie 16 Juin 2015-page-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572398" cy="5646046"/>
          </a:xfrm>
          <a:prstGeom prst="rect">
            <a:avLst/>
          </a:prstGeom>
        </p:spPr>
      </p:pic>
      <p:pic>
        <p:nvPicPr>
          <p:cNvPr id="22" name="Image 21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995936" y="2348880"/>
            <a:ext cx="1224136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20150624_160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4700014" cy="26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Présentation projet RATP en mairie 16 Juin 2015-page-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568952" cy="5848853"/>
          </a:xfrm>
          <a:prstGeom prst="rect">
            <a:avLst/>
          </a:prstGeom>
        </p:spPr>
      </p:pic>
      <p:pic>
        <p:nvPicPr>
          <p:cNvPr id="22" name="Image 21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292080" y="2060848"/>
            <a:ext cx="3384376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20150624_160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80928"/>
            <a:ext cx="46085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176464" cy="2932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195736" y="404664"/>
            <a:ext cx="304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Rappel Charte urbaine</a:t>
            </a:r>
            <a:endParaRPr lang="fr-FR" sz="2400" b="1" dirty="0"/>
          </a:p>
        </p:txBody>
      </p:sp>
      <p:pic>
        <p:nvPicPr>
          <p:cNvPr id="6" name="Image 5" descr="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3320988"/>
            <a:ext cx="3792421" cy="2844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 descr="ECUSSON-9B - C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2492896"/>
            <a:ext cx="39862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600" b="1" dirty="0" smtClean="0"/>
          </a:p>
          <a:p>
            <a:r>
              <a:rPr lang="fr-FR" sz="2800" b="1" dirty="0" smtClean="0"/>
              <a:t> </a:t>
            </a:r>
            <a:r>
              <a:rPr lang="fr-FR" sz="4400" b="1" dirty="0" smtClean="0"/>
              <a:t>Révision du PLU</a:t>
            </a:r>
          </a:p>
        </p:txBody>
      </p:sp>
      <p:pic>
        <p:nvPicPr>
          <p:cNvPr id="17" name="Image 16" descr="ECUSSON-9B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1539719" cy="15158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41490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040" y="0"/>
            <a:ext cx="86409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 Décision de réviser le PLU voté en 2009 le 17 Septembre 2014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/>
          </a:p>
          <a:p>
            <a:r>
              <a:rPr lang="fr-FR" sz="2000" b="1" dirty="0" smtClean="0"/>
              <a:t>     </a:t>
            </a:r>
            <a:r>
              <a:rPr lang="fr-FR" sz="2000" b="1" i="1" dirty="0" smtClean="0">
                <a:solidFill>
                  <a:srgbClr val="00B050"/>
                </a:solidFill>
              </a:rPr>
              <a:t>Lors de sa campagne, la liste majoritaire avait indiqué souhaiter 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travailler sur un plan d’aménagement global de la commune avec 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une vision sur plusieurs décennies et  modifier le PLU en ajoutant 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des règles  complémentaires en terme de paysage et d’architecture 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pour les projets immobiliers?</a:t>
            </a:r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 1</a:t>
            </a:r>
            <a:r>
              <a:rPr lang="fr-FR" sz="2000" b="1" baseline="30000" dirty="0" smtClean="0"/>
              <a:t>ère</a:t>
            </a:r>
            <a:r>
              <a:rPr lang="fr-FR" sz="2000" b="1" dirty="0" smtClean="0"/>
              <a:t> réunion publique 26 Novembre 2015 !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/>
          </a:p>
          <a:p>
            <a:r>
              <a:rPr lang="fr-FR" sz="2000" b="1" dirty="0" smtClean="0"/>
              <a:t>     </a:t>
            </a:r>
            <a:r>
              <a:rPr lang="fr-FR" sz="2000" b="1" i="1" dirty="0" smtClean="0">
                <a:solidFill>
                  <a:srgbClr val="00B050"/>
                </a:solidFill>
              </a:rPr>
              <a:t>Bureau d’études: CODRA (on l’apprend dans le Bulletin Municipal 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d’Octobre 2015). Encore 100 K€ de dépenses d’études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</a:t>
            </a:r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    </a:t>
            </a:r>
            <a:r>
              <a:rPr lang="fr-FR" sz="2000" dirty="0" smtClean="0"/>
              <a:t> </a:t>
            </a:r>
            <a:endParaRPr lang="fr-FR" sz="2000" b="1" i="1" dirty="0" smtClean="0">
              <a:solidFill>
                <a:srgbClr val="00B050"/>
              </a:solidFill>
            </a:endParaRP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</a:t>
            </a:r>
            <a:endParaRPr lang="fr-FR" sz="2000" b="1" dirty="0" smtClean="0"/>
          </a:p>
          <a:p>
            <a:endParaRPr lang="fr-FR" sz="2400" b="1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1520" y="436510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     </a:t>
            </a:r>
            <a:endParaRPr lang="fr-FR" sz="2000" b="1" i="1" dirty="0" smtClean="0">
              <a:solidFill>
                <a:srgbClr val="00B050"/>
              </a:solidFill>
            </a:endParaRPr>
          </a:p>
          <a:p>
            <a:endParaRPr lang="fr-FR" sz="2000" dirty="0"/>
          </a:p>
        </p:txBody>
      </p:sp>
      <p:pic>
        <p:nvPicPr>
          <p:cNvPr id="7" name="Image 6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040" y="-603448"/>
            <a:ext cx="864096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 26 Novembre 2015 : Une réunion pour rien / Des questions sans réponse </a:t>
            </a:r>
          </a:p>
          <a:p>
            <a:r>
              <a:rPr lang="fr-FR" sz="2000" b="1" dirty="0" smtClean="0"/>
              <a:t>     (notamment logements sociaux ?) / Aucune vision à long terme 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 Lancement d’un diagnostic photos (bulletin municipal de Décembre 2015 /</a:t>
            </a:r>
          </a:p>
          <a:p>
            <a:r>
              <a:rPr lang="fr-FR" sz="2000" b="1" dirty="0" smtClean="0"/>
              <a:t>    Restitution le 12 Février 2016)</a:t>
            </a:r>
          </a:p>
          <a:p>
            <a:r>
              <a:rPr lang="fr-FR" sz="2000" b="1" dirty="0" smtClean="0"/>
              <a:t>     </a:t>
            </a:r>
            <a:r>
              <a:rPr lang="fr-FR" sz="2000" b="1" i="1" dirty="0" smtClean="0">
                <a:solidFill>
                  <a:srgbClr val="00B050"/>
                </a:solidFill>
              </a:rPr>
              <a:t>On brasse les mêmes idées / On ignore la Charte urbaine de 2011 (140 K€)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Un coup de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com</a:t>
            </a:r>
            <a:r>
              <a:rPr lang="fr-FR" sz="2000" b="1" i="1" dirty="0" smtClean="0">
                <a:solidFill>
                  <a:srgbClr val="00B050"/>
                </a:solidFill>
              </a:rPr>
              <a:t> de la mairie mais à quel prix?</a:t>
            </a:r>
          </a:p>
          <a:p>
            <a:endParaRPr lang="fr-FR" sz="2000" b="1" i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i="1" dirty="0" smtClean="0"/>
              <a:t> </a:t>
            </a:r>
            <a:r>
              <a:rPr lang="fr-FR" sz="2000" b="1" dirty="0" smtClean="0"/>
              <a:t>Atelier le 11 Mars 2016 sur le PADD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Les mêmes sujets sont évoqués par des questionnaires individualisés</a:t>
            </a:r>
          </a:p>
          <a:p>
            <a:endParaRPr lang="fr-FR" sz="2000" b="1" i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i="1" dirty="0" smtClean="0"/>
              <a:t> </a:t>
            </a:r>
            <a:r>
              <a:rPr lang="fr-FR" sz="2000" b="1" dirty="0" smtClean="0"/>
              <a:t>Réunion publique le 22 Mars 2016</a:t>
            </a:r>
          </a:p>
          <a:p>
            <a:r>
              <a:rPr lang="fr-FR" sz="2000" b="1" dirty="0" smtClean="0"/>
              <a:t>     </a:t>
            </a:r>
            <a:r>
              <a:rPr lang="fr-FR" sz="2000" b="1" i="1" dirty="0" smtClean="0">
                <a:solidFill>
                  <a:srgbClr val="00B050"/>
                </a:solidFill>
              </a:rPr>
              <a:t>Beaucoup de généralités / On ne peut pas être contre mais on attend les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détails</a:t>
            </a:r>
          </a:p>
          <a:p>
            <a:endParaRPr lang="fr-FR" sz="2000" b="1" i="1" dirty="0" smtClean="0">
              <a:solidFill>
                <a:srgbClr val="00B050"/>
              </a:solidFill>
            </a:endParaRPr>
          </a:p>
          <a:p>
            <a:endParaRPr lang="fr-FR" sz="2000" b="1" i="1" dirty="0" smtClean="0"/>
          </a:p>
          <a:p>
            <a:endParaRPr lang="fr-FR" sz="2000" b="1" i="1" dirty="0" smtClean="0"/>
          </a:p>
          <a:p>
            <a:pPr>
              <a:buFont typeface="Wingdings" pitchFamily="2" charset="2"/>
              <a:buChar char="Ø"/>
            </a:pPr>
            <a:endParaRPr lang="fr-FR" sz="2000" b="1" i="1" dirty="0" smtClean="0">
              <a:solidFill>
                <a:srgbClr val="00B050"/>
              </a:solidFill>
            </a:endParaRP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    </a:t>
            </a:r>
            <a:r>
              <a:rPr lang="fr-FR" sz="2000" dirty="0" smtClean="0"/>
              <a:t> </a:t>
            </a:r>
            <a:endParaRPr lang="fr-FR" sz="2000" b="1" i="1" dirty="0" smtClean="0">
              <a:solidFill>
                <a:srgbClr val="00B050"/>
              </a:solidFill>
            </a:endParaRP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</a:t>
            </a:r>
            <a:endParaRPr lang="fr-FR" sz="2000" b="1" dirty="0" smtClean="0"/>
          </a:p>
          <a:p>
            <a:endParaRPr lang="fr-FR" sz="2400" b="1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1520" y="436510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     </a:t>
            </a:r>
            <a:endParaRPr lang="fr-FR" sz="2000" b="1" i="1" dirty="0" smtClean="0">
              <a:solidFill>
                <a:srgbClr val="00B050"/>
              </a:solidFill>
            </a:endParaRPr>
          </a:p>
          <a:p>
            <a:endParaRPr lang="fr-FR" sz="2000" dirty="0"/>
          </a:p>
        </p:txBody>
      </p:sp>
      <p:pic>
        <p:nvPicPr>
          <p:cNvPr id="7" name="Image 6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Association centre ville\PLU Saint Rémy les Chevreuse\Révision du PLU 2014-2017\Réunion du 26 Novembre 2016\o_9aa8f6723e70ba1f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32440" cy="6399330"/>
          </a:xfrm>
          <a:prstGeom prst="rect">
            <a:avLst/>
          </a:prstGeom>
          <a:noFill/>
        </p:spPr>
      </p:pic>
      <p:pic>
        <p:nvPicPr>
          <p:cNvPr id="3" name="Image 2" descr="Eléments du PADD 2009-page-0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0032" y="2996952"/>
            <a:ext cx="3456384" cy="2756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PADD_2016 (4)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552" y="1844824"/>
            <a:ext cx="2865275" cy="271804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764704"/>
            <a:ext cx="5930791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     </a:t>
            </a:r>
            <a:r>
              <a:rPr lang="fr-FR" sz="3600" b="1" dirty="0" smtClean="0"/>
              <a:t>Ordre du jour</a:t>
            </a:r>
          </a:p>
          <a:p>
            <a:endParaRPr lang="fr-FR" sz="2000" b="1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b="1" dirty="0" smtClean="0"/>
              <a:t>Rapport moral de l’année 2015</a:t>
            </a:r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Perspectives pour l’année 2016 / Focus sur: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FR" b="1" dirty="0" smtClean="0"/>
              <a:t>Les projets RATP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FR" b="1" dirty="0" smtClean="0"/>
              <a:t>La révision du PLU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FR" b="1" dirty="0" smtClean="0"/>
              <a:t>Le projet Centre Ville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FR" b="1" dirty="0" smtClean="0"/>
              <a:t>L’intercommunalité</a:t>
            </a:r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Rapport financier de l’année 2015</a:t>
            </a:r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Election des administrateurs</a:t>
            </a:r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Vote des résolutions</a:t>
            </a:r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4" name="Image 3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\Desktop\Association centre ville\PLU Saint Rémy les Chevreuse\Révision du PLU 2014-2017\Réunion du 26 Novembre 2016\o_9aa8f6723e70ba1f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 rot="21098501">
            <a:off x="3014207" y="3966564"/>
            <a:ext cx="145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du 7 Avril 2016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2204864"/>
            <a:ext cx="43942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600" b="1" dirty="0" smtClean="0"/>
          </a:p>
          <a:p>
            <a:r>
              <a:rPr lang="fr-FR" sz="2800" b="1" dirty="0" smtClean="0"/>
              <a:t> </a:t>
            </a:r>
            <a:r>
              <a:rPr lang="fr-FR" sz="4400" b="1" dirty="0" smtClean="0"/>
              <a:t>Projet centre ville</a:t>
            </a:r>
          </a:p>
        </p:txBody>
      </p:sp>
      <p:pic>
        <p:nvPicPr>
          <p:cNvPr id="17" name="Image 16" descr="ECUSSON-9B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1539719" cy="15158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41490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0"/>
            <a:ext cx="777686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 Le programme du complexe sportif a été revu à la baisse comme  </a:t>
            </a:r>
          </a:p>
          <a:p>
            <a:r>
              <a:rPr lang="fr-FR" sz="2000" b="1" dirty="0" smtClean="0"/>
              <a:t>     prévu mais il coûtera en définitive le même prix (oubli de la </a:t>
            </a:r>
          </a:p>
          <a:p>
            <a:r>
              <a:rPr lang="fr-FR" sz="2000" b="1" dirty="0" smtClean="0"/>
              <a:t>     maîtrise d’œuvre, des assurances notamment): environ 5,5 M€ TTC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 Le projet d’aménagement des terrains EDF (promoteur NACARAT) a </a:t>
            </a:r>
          </a:p>
          <a:p>
            <a:r>
              <a:rPr lang="fr-FR" sz="2000" b="1" dirty="0" smtClean="0"/>
              <a:t>     été abandonné sur des justifications douteuses</a:t>
            </a:r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 Après nous avoir annoncé que la commune n’avait plus d’argent</a:t>
            </a:r>
          </a:p>
          <a:p>
            <a:r>
              <a:rPr lang="fr-FR" sz="2000" b="1" dirty="0" smtClean="0"/>
              <a:t>     pour lancer des projets, Mme le Maire  - ayant trouvé de nouvelles </a:t>
            </a:r>
          </a:p>
          <a:p>
            <a:r>
              <a:rPr lang="fr-FR" sz="2000" b="1" dirty="0" smtClean="0"/>
              <a:t>     recettes - informe le Conseil Municipal en Juin 2015 que les projets  </a:t>
            </a:r>
          </a:p>
          <a:p>
            <a:r>
              <a:rPr lang="fr-FR" sz="2000" b="1" dirty="0" smtClean="0"/>
              <a:t>     d’un nouveau restaurant scolaire et d’un nouveau centre aéré sont </a:t>
            </a:r>
          </a:p>
          <a:p>
            <a:r>
              <a:rPr lang="fr-FR" sz="2000" b="1" dirty="0" smtClean="0"/>
              <a:t>     prioritaires. On apprend fin 2015 qu’il(s) sera construit pour fin 2016. </a:t>
            </a:r>
          </a:p>
          <a:p>
            <a:r>
              <a:rPr lang="fr-FR" sz="2000" b="1" dirty="0" smtClean="0"/>
              <a:t>     Aucune connaissance des projets!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     </a:t>
            </a:r>
            <a:r>
              <a:rPr lang="fr-FR" sz="2000" b="1" i="1" dirty="0" smtClean="0">
                <a:solidFill>
                  <a:srgbClr val="00B050"/>
                </a:solidFill>
              </a:rPr>
              <a:t>    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80648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00B050"/>
                </a:solidFill>
              </a:rPr>
              <a:t> </a:t>
            </a:r>
          </a:p>
          <a:p>
            <a:endParaRPr lang="fr-FR" sz="2000" b="1" i="1" dirty="0" smtClean="0">
              <a:solidFill>
                <a:srgbClr val="00B050"/>
              </a:solidFill>
            </a:endParaRP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6" name="Image 5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0"/>
            <a:ext cx="77768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     </a:t>
            </a:r>
            <a:r>
              <a:rPr lang="fr-FR" sz="2000" b="1" i="1" dirty="0" smtClean="0">
                <a:solidFill>
                  <a:srgbClr val="00B050"/>
                </a:solidFill>
              </a:rPr>
              <a:t>    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80648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00B050"/>
                </a:solidFill>
              </a:rPr>
              <a:t> </a:t>
            </a:r>
          </a:p>
          <a:p>
            <a:endParaRPr lang="fr-FR" sz="2000" b="1" i="1" dirty="0" smtClean="0">
              <a:solidFill>
                <a:srgbClr val="00B050"/>
              </a:solidFill>
            </a:endParaRP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6" name="Image 5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35696" y="6237312"/>
            <a:ext cx="553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Complexe sportif       Etat d’avancement au 21 Mars 2016</a:t>
            </a:r>
            <a:endParaRPr lang="fr-FR" b="1" dirty="0"/>
          </a:p>
        </p:txBody>
      </p:sp>
      <p:pic>
        <p:nvPicPr>
          <p:cNvPr id="9" name="Image 8" descr="20160321_093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046" y="1268760"/>
            <a:ext cx="8412426" cy="4731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271901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            </a:t>
            </a:r>
          </a:p>
          <a:p>
            <a:endParaRPr lang="fr-FR" sz="3200" b="1" dirty="0" smtClean="0"/>
          </a:p>
          <a:p>
            <a:endParaRPr lang="fr-FR" dirty="0" smtClean="0"/>
          </a:p>
          <a:p>
            <a:r>
              <a:rPr lang="fr-FR" sz="2400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18864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dirty="0" smtClean="0"/>
              <a:t>                 Désignation du promoteur (NACARAT) </a:t>
            </a:r>
          </a:p>
          <a:p>
            <a:r>
              <a:rPr lang="fr-FR" sz="2400" b="1" dirty="0" smtClean="0"/>
              <a:t>  pour l’aménagement des terrains EDF en Janvier 2014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 </a:t>
            </a:r>
          </a:p>
          <a:p>
            <a:endParaRPr lang="fr-FR" sz="2400" b="1" dirty="0" smtClean="0"/>
          </a:p>
        </p:txBody>
      </p:sp>
      <p:pic>
        <p:nvPicPr>
          <p:cNvPr id="9" name="Image 8" descr="Extrait 1 JM Février 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61048"/>
            <a:ext cx="4363239" cy="2705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 descr="ECUSSON-9B - C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  <p:pic>
        <p:nvPicPr>
          <p:cNvPr id="8" name="Image 7" descr="Extrait 2 JM Février 2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423650"/>
            <a:ext cx="4680520" cy="2772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0"/>
            <a:ext cx="86409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 Annonce dans le bulletin municipal de Décembre 2015</a:t>
            </a:r>
          </a:p>
          <a:p>
            <a:endParaRPr lang="fr-FR" sz="2000" b="1" dirty="0" smtClean="0"/>
          </a:p>
          <a:p>
            <a:pPr>
              <a:buFont typeface="Wingdings" pitchFamily="2" charset="2"/>
              <a:buChar char="§"/>
            </a:pPr>
            <a:r>
              <a:rPr lang="fr-FR" sz="2000" b="1" dirty="0" smtClean="0"/>
              <a:t> balade urbaine le 16 Janvier 2016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/>
              <a:t> nouveau bureau d’études COBE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/>
              <a:t> réunion publique le 28 Janvier 2016</a:t>
            </a:r>
          </a:p>
          <a:p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 Réunion publique du 28 Janvier 2016</a:t>
            </a:r>
          </a:p>
          <a:p>
            <a:r>
              <a:rPr lang="fr-FR" sz="2000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/>
              <a:t> rien de nouveau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/>
              <a:t> encore de la </a:t>
            </a:r>
            <a:r>
              <a:rPr lang="fr-FR" sz="2000" b="1" dirty="0" err="1" smtClean="0"/>
              <a:t>com</a:t>
            </a:r>
            <a:r>
              <a:rPr lang="fr-FR" sz="2000" b="1" dirty="0" smtClean="0"/>
              <a:t> !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/>
              <a:t> COBE travaille pour le compte de l’EPFY devenu EPIDF le 1</a:t>
            </a:r>
            <a:r>
              <a:rPr lang="fr-FR" sz="2000" b="1" baseline="30000" dirty="0" smtClean="0"/>
              <a:t>er</a:t>
            </a:r>
            <a:r>
              <a:rPr lang="fr-FR" sz="2000" b="1" dirty="0" smtClean="0"/>
              <a:t> Janvier 2016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     </a:t>
            </a:r>
            <a:r>
              <a:rPr lang="fr-FR" sz="2000" b="1" i="1" dirty="0" smtClean="0">
                <a:solidFill>
                  <a:srgbClr val="00B050"/>
                </a:solidFill>
              </a:rPr>
              <a:t>    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6" name="Image 5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0"/>
            <a:ext cx="864096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r>
              <a:rPr lang="fr-FR" sz="2000" b="1" dirty="0" smtClean="0"/>
              <a:t>Et pourtant: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densification de l’habitation en centre ville, l’augmentation des logements </a:t>
            </a:r>
          </a:p>
          <a:p>
            <a:r>
              <a:rPr lang="fr-FR" sz="2000" b="1" dirty="0" smtClean="0"/>
              <a:t>sur l’ensemble de la commune ne peut se faire sans des équipements concomitants, notamment en matière sociale (transports, crèches, cantines). 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Le PAVE (Plan d’accessibilité de la voirie et des espaces publics) était considéré comme un sujet prioritaire par l’équipe majoritaire lors de la campagne?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De même que la mise à 30 km/h en zone partagée en centre ville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Qu’en est-il éventuellement d’une déviation par le terrain des sœurs?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On attend des circulations vertes </a:t>
            </a:r>
          </a:p>
          <a:p>
            <a:endParaRPr lang="fr-FR" sz="2000" b="1" dirty="0" smtClean="0"/>
          </a:p>
          <a:p>
            <a:r>
              <a:rPr lang="fr-FR" sz="2000" b="1" i="1" dirty="0" smtClean="0">
                <a:solidFill>
                  <a:srgbClr val="FF0000"/>
                </a:solidFill>
              </a:rPr>
              <a:t>                    Sans parler des subventions qu’on ne peut obtenir sans projets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     </a:t>
            </a:r>
            <a:r>
              <a:rPr lang="fr-FR" sz="2000" b="1" i="1" dirty="0" smtClean="0">
                <a:solidFill>
                  <a:srgbClr val="00B050"/>
                </a:solidFill>
              </a:rPr>
              <a:t>    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80648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00B050"/>
                </a:solidFill>
              </a:rPr>
              <a:t> </a:t>
            </a:r>
          </a:p>
          <a:p>
            <a:endParaRPr lang="fr-FR" sz="2000" b="1" i="1" dirty="0" smtClean="0">
              <a:solidFill>
                <a:srgbClr val="00B050"/>
              </a:solidFill>
            </a:endParaRP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6" name="Image 5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CUSSON-9B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  <p:pic>
        <p:nvPicPr>
          <p:cNvPr id="3" name="Image 2" descr="proposition zone 3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0737" y="1081087"/>
            <a:ext cx="4962525" cy="469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4932040" y="4365104"/>
            <a:ext cx="1026178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Zone 30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35896" y="6021288"/>
            <a:ext cx="18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Proposition EPAC</a:t>
            </a:r>
            <a:endParaRPr lang="fr-FR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79249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400" b="1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6" name="Image 5" descr="Projet de route nouvelle.jpg"/>
          <p:cNvPicPr>
            <a:picLocks noChangeAspect="1"/>
          </p:cNvPicPr>
          <p:nvPr/>
        </p:nvPicPr>
        <p:blipFill>
          <a:blip r:embed="rId3" cstate="print"/>
          <a:srcRect l="7275" t="10699" r="8024" b="15596"/>
          <a:stretch>
            <a:fillRect/>
          </a:stretch>
        </p:blipFill>
        <p:spPr>
          <a:xfrm>
            <a:off x="899591" y="1340768"/>
            <a:ext cx="7282099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ECUSSON-9B - C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47664" y="6237312"/>
            <a:ext cx="608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Projet de déviation de Saint Rémy par le « terrain des sœurs »</a:t>
            </a:r>
            <a:endParaRPr lang="fr-FR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2276872"/>
            <a:ext cx="446539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600" b="1" dirty="0" smtClean="0"/>
          </a:p>
          <a:p>
            <a:r>
              <a:rPr lang="fr-FR" sz="2800" b="1" dirty="0" smtClean="0"/>
              <a:t> </a:t>
            </a:r>
            <a:r>
              <a:rPr lang="fr-FR" sz="4400" b="1" dirty="0" smtClean="0"/>
              <a:t>Intercommunalité</a:t>
            </a:r>
          </a:p>
          <a:p>
            <a:endParaRPr lang="fr-FR" sz="3600" b="1" dirty="0" smtClean="0"/>
          </a:p>
        </p:txBody>
      </p:sp>
      <p:pic>
        <p:nvPicPr>
          <p:cNvPr id="17" name="Image 16" descr="ECUSSON-9B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1539719" cy="15158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41490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836712"/>
            <a:ext cx="969047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           CONSEIL D’ADMINISTRATION DU 3 Mars 2015</a:t>
            </a:r>
          </a:p>
          <a:p>
            <a:r>
              <a:rPr lang="fr-FR" sz="2400" b="1" dirty="0" smtClean="0"/>
              <a:t>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Président                      </a:t>
            </a:r>
            <a:r>
              <a:rPr lang="fr-FR" sz="2400" dirty="0" smtClean="0"/>
              <a:t>Daniel CALINAUD</a:t>
            </a:r>
          </a:p>
          <a:p>
            <a:r>
              <a:rPr lang="fr-FR" sz="2400" b="1" dirty="0" smtClean="0"/>
              <a:t>Vice Président             </a:t>
            </a:r>
            <a:r>
              <a:rPr lang="fr-FR" sz="2400" dirty="0" smtClean="0"/>
              <a:t>Julien RAULIN</a:t>
            </a:r>
          </a:p>
          <a:p>
            <a:r>
              <a:rPr lang="fr-FR" sz="2400" b="1" dirty="0" smtClean="0"/>
              <a:t>Trésorier                       </a:t>
            </a:r>
            <a:r>
              <a:rPr lang="fr-FR" sz="2400" dirty="0" smtClean="0"/>
              <a:t>Daniel DROUIN</a:t>
            </a:r>
          </a:p>
          <a:p>
            <a:r>
              <a:rPr lang="fr-FR" sz="2400" b="1" dirty="0" smtClean="0"/>
              <a:t>Trésorier Adjoint         </a:t>
            </a:r>
            <a:r>
              <a:rPr lang="fr-FR" sz="2400" dirty="0" smtClean="0"/>
              <a:t>Jean Pierre PAREY</a:t>
            </a:r>
          </a:p>
          <a:p>
            <a:r>
              <a:rPr lang="fr-FR" sz="2400" b="1" dirty="0" smtClean="0"/>
              <a:t>Secrétaire                     </a:t>
            </a:r>
            <a:r>
              <a:rPr lang="fr-FR" sz="2400" dirty="0" smtClean="0"/>
              <a:t>Dominique DELAIRE</a:t>
            </a:r>
          </a:p>
          <a:p>
            <a:r>
              <a:rPr lang="fr-FR" sz="2400" b="1" dirty="0" smtClean="0"/>
              <a:t>Secrétaire adjointe     </a:t>
            </a:r>
            <a:r>
              <a:rPr lang="fr-FR" sz="2400" dirty="0" smtClean="0"/>
              <a:t>Annick MINCK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Autres membres         </a:t>
            </a:r>
            <a:r>
              <a:rPr lang="fr-FR" sz="2400" dirty="0" smtClean="0"/>
              <a:t>Marie Chantal AUDOUZE</a:t>
            </a:r>
          </a:p>
          <a:p>
            <a:r>
              <a:rPr lang="fr-FR" sz="2400" dirty="0" smtClean="0"/>
              <a:t>                                        Jean Jacques BERNARD                                                        </a:t>
            </a:r>
          </a:p>
          <a:p>
            <a:r>
              <a:rPr lang="fr-FR" sz="2400" b="1" dirty="0" smtClean="0"/>
              <a:t>                                        </a:t>
            </a:r>
            <a:r>
              <a:rPr lang="fr-FR" sz="2400" dirty="0" smtClean="0"/>
              <a:t>Fabienne DEVEEN                                        </a:t>
            </a:r>
          </a:p>
          <a:p>
            <a:r>
              <a:rPr lang="fr-FR" sz="2400" dirty="0" smtClean="0"/>
              <a:t>                                        Michel JAKIMOVICZ</a:t>
            </a:r>
          </a:p>
          <a:p>
            <a:r>
              <a:rPr lang="fr-FR" sz="2400" dirty="0" smtClean="0"/>
              <a:t>                                        </a:t>
            </a:r>
            <a:endParaRPr lang="fr-FR" sz="2800" b="1" dirty="0"/>
          </a:p>
        </p:txBody>
      </p:sp>
      <p:pic>
        <p:nvPicPr>
          <p:cNvPr id="4" name="Image 3" descr="ECUSSON-9B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0"/>
            <a:ext cx="8352928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 smtClean="0"/>
          </a:p>
          <a:p>
            <a:endParaRPr lang="fr-FR" sz="2400" b="1" u="sng" dirty="0" smtClean="0"/>
          </a:p>
          <a:p>
            <a:endParaRPr lang="fr-FR" sz="2400" b="1" u="sng" dirty="0" smtClean="0"/>
          </a:p>
          <a:p>
            <a:endParaRPr lang="fr-FR" sz="2400" b="1" u="sng" dirty="0" smtClean="0"/>
          </a:p>
          <a:p>
            <a:endParaRPr lang="fr-FR" sz="1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 18 mois de querelles (malgré les déclarations de campagne comme quoi</a:t>
            </a:r>
          </a:p>
          <a:p>
            <a:r>
              <a:rPr lang="fr-FR" sz="2000" b="1" dirty="0" smtClean="0"/>
              <a:t>     ils étaient favorables à un renforcement de la CCHVC) pour revenir au </a:t>
            </a:r>
          </a:p>
          <a:p>
            <a:r>
              <a:rPr lang="fr-FR" sz="2000" b="1" dirty="0" smtClean="0"/>
              <a:t>     point de départ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     </a:t>
            </a:r>
            <a:r>
              <a:rPr lang="fr-FR" b="1" i="1" dirty="0" smtClean="0"/>
              <a:t>avec évidemment une atmosphère délétère au sein de la CCHVC</a:t>
            </a: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  </a:t>
            </a:r>
          </a:p>
          <a:p>
            <a:pPr>
              <a:buFont typeface="Wingdings" pitchFamily="2" charset="2"/>
              <a:buChar char="Ø"/>
            </a:pPr>
            <a:r>
              <a:rPr lang="fr-FR" sz="2000" b="1" i="1" dirty="0" smtClean="0"/>
              <a:t> </a:t>
            </a:r>
            <a:r>
              <a:rPr lang="fr-FR" sz="2000" b="1" dirty="0" smtClean="0"/>
              <a:t>Réunion du 4 Mai 2015 organisée par plusieurs associations</a:t>
            </a:r>
          </a:p>
          <a:p>
            <a:endParaRPr lang="fr-FR" sz="2000" b="1" i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i="1" dirty="0" smtClean="0"/>
              <a:t> </a:t>
            </a:r>
            <a:r>
              <a:rPr lang="fr-FR" sz="2000" b="1" dirty="0" smtClean="0"/>
              <a:t>Réunion du 4 Février 2016 organisée par la Mairie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/>
          </a:p>
          <a:p>
            <a:r>
              <a:rPr lang="fr-FR" sz="2000" b="1" dirty="0" smtClean="0"/>
              <a:t>     </a:t>
            </a:r>
            <a:r>
              <a:rPr lang="fr-FR" b="1" i="1" dirty="0" smtClean="0"/>
              <a:t>Une volonté affirmée de faire fonctionner la CCHVC ……?</a:t>
            </a:r>
          </a:p>
          <a:p>
            <a:r>
              <a:rPr lang="fr-FR" sz="2000" b="1" i="1" dirty="0" smtClean="0"/>
              <a:t>    </a:t>
            </a:r>
          </a:p>
          <a:p>
            <a:r>
              <a:rPr lang="fr-FR" sz="2000" b="1" i="1" dirty="0" smtClean="0"/>
              <a:t>     </a:t>
            </a:r>
            <a:r>
              <a:rPr lang="fr-FR" b="1" i="1" dirty="0" smtClean="0"/>
              <a:t>Un long discours pour nous convaincre que l’avenir de la CCHVC est de se</a:t>
            </a:r>
          </a:p>
          <a:p>
            <a:r>
              <a:rPr lang="fr-FR" b="1" i="1" dirty="0" smtClean="0"/>
              <a:t>     rapprocher de Saint Quentin en Yvelines (ou de Paris Saclay, voir site internet de la </a:t>
            </a:r>
          </a:p>
          <a:p>
            <a:r>
              <a:rPr lang="fr-FR" b="1" i="1" dirty="0" smtClean="0"/>
              <a:t>     mairie non mis à jour). Le développement économique …. ?</a:t>
            </a:r>
          </a:p>
          <a:p>
            <a:endParaRPr lang="fr-FR" sz="2000" b="1" i="1" dirty="0" smtClean="0">
              <a:solidFill>
                <a:srgbClr val="00B050"/>
              </a:solidFill>
            </a:endParaRPr>
          </a:p>
          <a:p>
            <a:endParaRPr lang="fr-FR" sz="2000" b="1" i="1" dirty="0" smtClean="0">
              <a:solidFill>
                <a:srgbClr val="00B050"/>
              </a:solidFill>
            </a:endParaRPr>
          </a:p>
          <a:p>
            <a:endParaRPr lang="fr-FR" sz="2000" b="1" i="1" dirty="0" smtClean="0">
              <a:solidFill>
                <a:srgbClr val="00B050"/>
              </a:solidFill>
            </a:endParaRPr>
          </a:p>
          <a:p>
            <a:endParaRPr lang="fr-FR" sz="2000" b="1" i="1" dirty="0" smtClean="0">
              <a:solidFill>
                <a:srgbClr val="00B050"/>
              </a:solidFill>
            </a:endParaRPr>
          </a:p>
          <a:p>
            <a:r>
              <a:rPr lang="fr-FR" sz="2000" b="1" i="1" dirty="0" smtClean="0">
                <a:solidFill>
                  <a:srgbClr val="00B050"/>
                </a:solidFill>
              </a:rPr>
              <a:t>     </a:t>
            </a:r>
          </a:p>
          <a:p>
            <a:endParaRPr lang="fr-FR" sz="2000" b="1" dirty="0" smtClean="0"/>
          </a:p>
          <a:p>
            <a:endParaRPr lang="fr-FR" sz="2400" b="1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89B-620A-4DC2-9389-FC8A8453632D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982248" cy="9670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9512" y="836712"/>
          <a:ext cx="8784976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944216"/>
                <a:gridCol w="4104456"/>
                <a:gridCol w="216024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CCHVC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SAINT QUENTIN EN YVELINES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Création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1er Janvier 2013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r>
                        <a:rPr lang="fr-FR" sz="1400" baseline="30000" dirty="0" smtClean="0"/>
                        <a:t>er</a:t>
                      </a:r>
                      <a:r>
                        <a:rPr lang="fr-FR" sz="1400" dirty="0" smtClean="0"/>
                        <a:t> Janvier  2016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communes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d’habitants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25 000                                      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          St Rémy 7 8</a:t>
                      </a:r>
                      <a:r>
                        <a:rPr lang="fr-FR" sz="1400" baseline="0" dirty="0" smtClean="0"/>
                        <a:t>00 h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7 conseillers com.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230 000</a:t>
                      </a:r>
                    </a:p>
                    <a:p>
                      <a:pPr algn="ctr"/>
                      <a:r>
                        <a:rPr lang="fr-FR" sz="1400" dirty="0" smtClean="0"/>
                        <a:t>Magny les Hameaux 9 000 h</a:t>
                      </a:r>
                    </a:p>
                    <a:p>
                      <a:pPr algn="ctr"/>
                      <a:r>
                        <a:rPr lang="fr-FR" sz="1400" dirty="0" smtClean="0"/>
                        <a:t>3 conseillers communautaires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Gouvernance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 Président</a:t>
                      </a:r>
                    </a:p>
                    <a:p>
                      <a:pPr algn="ctr"/>
                      <a:r>
                        <a:rPr lang="fr-FR" sz="1400" dirty="0" smtClean="0"/>
                        <a:t>7 Vice Présidents</a:t>
                      </a:r>
                    </a:p>
                    <a:p>
                      <a:pPr algn="ctr"/>
                      <a:r>
                        <a:rPr lang="fr-FR" sz="1400" dirty="0" smtClean="0"/>
                        <a:t>  </a:t>
                      </a:r>
                    </a:p>
                    <a:p>
                      <a:pPr algn="ctr"/>
                      <a:r>
                        <a:rPr lang="fr-FR" sz="1400" dirty="0" smtClean="0"/>
                        <a:t>27 conseillers com.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 Président</a:t>
                      </a:r>
                    </a:p>
                    <a:p>
                      <a:pPr algn="ctr"/>
                      <a:r>
                        <a:rPr lang="fr-FR" sz="1400" dirty="0" smtClean="0"/>
                        <a:t>11 Vice Présidents</a:t>
                      </a:r>
                    </a:p>
                    <a:p>
                      <a:pPr algn="ctr"/>
                      <a:r>
                        <a:rPr lang="fr-FR" sz="1400" dirty="0" smtClean="0"/>
                        <a:t>5 Conseillers Communautaires délégués</a:t>
                      </a:r>
                    </a:p>
                    <a:p>
                      <a:pPr algn="ctr"/>
                      <a:r>
                        <a:rPr lang="fr-FR" sz="1400" dirty="0" smtClean="0"/>
                        <a:t>75 conseillers communautaires au total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d’agents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Plusieurs centaines ???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Compétences déléguées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* Aménagement de</a:t>
                      </a:r>
                    </a:p>
                    <a:p>
                      <a:r>
                        <a:rPr lang="fr-FR" sz="1200" dirty="0" smtClean="0"/>
                        <a:t>l’espace communautaire</a:t>
                      </a:r>
                    </a:p>
                    <a:p>
                      <a:r>
                        <a:rPr lang="fr-FR" sz="1200" dirty="0" smtClean="0"/>
                        <a:t>* Développement économique</a:t>
                      </a:r>
                    </a:p>
                    <a:p>
                      <a:r>
                        <a:rPr lang="fr-FR" sz="1200" dirty="0" smtClean="0"/>
                        <a:t>* Protection et mise en valeur de l’environnement</a:t>
                      </a:r>
                    </a:p>
                    <a:p>
                      <a:r>
                        <a:rPr lang="fr-FR" sz="1200" dirty="0" smtClean="0"/>
                        <a:t>* Voirie / Transports /Déplacements</a:t>
                      </a:r>
                    </a:p>
                    <a:p>
                      <a:r>
                        <a:rPr lang="fr-FR" sz="1200" dirty="0" smtClean="0"/>
                        <a:t>* Action sociale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fr-FR" sz="1200" dirty="0" smtClean="0"/>
                        <a:t>* Développement économique / Aménagement du territoire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fr-FR" sz="1200" dirty="0" smtClean="0"/>
                        <a:t>* Politique de la</a:t>
                      </a:r>
                      <a:r>
                        <a:rPr lang="fr-FR" sz="1200" baseline="0" dirty="0" smtClean="0"/>
                        <a:t> ville / Accueil des gens du voyage</a:t>
                      </a:r>
                      <a:endParaRPr lang="fr-FR" sz="1200" dirty="0" smtClean="0"/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fr-FR" sz="1200" dirty="0" smtClean="0"/>
                        <a:t>* Equilibre</a:t>
                      </a:r>
                      <a:r>
                        <a:rPr lang="fr-FR" sz="1200" baseline="0" dirty="0" smtClean="0"/>
                        <a:t> social de l’habitat / Ordures ménagères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fr-FR" sz="1200" baseline="0" dirty="0" smtClean="0"/>
                        <a:t>* Gestion des milieux aquatiques et prévention des </a:t>
                      </a:r>
                      <a:r>
                        <a:rPr lang="fr-FR" sz="1200" baseline="0" dirty="0" err="1" smtClean="0"/>
                        <a:t>inond</a:t>
                      </a:r>
                      <a:r>
                        <a:rPr lang="fr-FR" sz="1200" baseline="0" dirty="0" smtClean="0"/>
                        <a:t>.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fr-FR" sz="1200" baseline="0" dirty="0" smtClean="0"/>
                        <a:t>* Equipements culturels et sportifs / Voirie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fr-FR" sz="1200" baseline="0" dirty="0" smtClean="0"/>
                        <a:t>* Protection et mise en valeur du cadre de vie/ Eau et </a:t>
                      </a:r>
                      <a:r>
                        <a:rPr lang="fr-FR" sz="1200" baseline="0" dirty="0" err="1" smtClean="0"/>
                        <a:t>assain</a:t>
                      </a:r>
                      <a:r>
                        <a:rPr lang="fr-FR" sz="1200" baseline="0" dirty="0" smtClean="0"/>
                        <a:t>.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fr-FR" sz="1200" baseline="0" dirty="0" smtClean="0"/>
                        <a:t>* Sport / Culture / Droits de préemption / Réseaux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fr-FR" sz="1200" baseline="0" dirty="0" smtClean="0"/>
                        <a:t>* Droits des sols / Propreté urbaine / Action sociale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fr-FR" sz="1200" baseline="0" dirty="0" smtClean="0"/>
                        <a:t>* Enseignement supérieur / Recherche et innovation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340768"/>
            <a:ext cx="8417112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pPr algn="ctr"/>
            <a:r>
              <a:rPr lang="fr-FR" sz="4000" b="1" dirty="0" smtClean="0"/>
              <a:t>Plusieurs interrogations:</a:t>
            </a:r>
          </a:p>
          <a:p>
            <a:pPr algn="ctr"/>
            <a:endParaRPr lang="fr-FR" sz="3400" b="1" dirty="0" smtClean="0"/>
          </a:p>
          <a:p>
            <a:pPr algn="ctr"/>
            <a:r>
              <a:rPr lang="fr-FR" sz="3600" b="1" dirty="0" smtClean="0"/>
              <a:t>Qui coordonne toutes ces études ?</a:t>
            </a:r>
          </a:p>
          <a:p>
            <a:pPr algn="ctr"/>
            <a:endParaRPr lang="fr-FR" sz="3600" b="1" dirty="0" smtClean="0"/>
          </a:p>
          <a:p>
            <a:pPr algn="ctr"/>
            <a:r>
              <a:rPr lang="fr-FR" sz="3600" b="1" dirty="0" smtClean="0"/>
              <a:t>Quel en est le coût pour le contribuable?</a:t>
            </a:r>
            <a:endParaRPr lang="fr-FR" sz="3600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1737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443810" y="5445224"/>
            <a:ext cx="63122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 smtClean="0"/>
              <a:t>Et entretemps, on commencerait la réalisation </a:t>
            </a:r>
          </a:p>
          <a:p>
            <a:pPr algn="ctr"/>
            <a:r>
              <a:rPr lang="fr-FR" sz="2000" b="1" i="1" dirty="0" smtClean="0"/>
              <a:t>du nouveau centre aéré et du nouveau restaurant scolaire</a:t>
            </a:r>
          </a:p>
          <a:p>
            <a:pPr algn="ctr"/>
            <a:r>
              <a:rPr lang="fr-FR" sz="2000" b="1" i="1" dirty="0" smtClean="0"/>
              <a:t>dont le positionnement fait partie intégrante d’un PLU! </a:t>
            </a:r>
          </a:p>
          <a:p>
            <a:pPr algn="ctr"/>
            <a:endParaRPr lang="fr-FR" sz="2400" b="1" i="1" dirty="0"/>
          </a:p>
        </p:txBody>
      </p:sp>
      <p:pic>
        <p:nvPicPr>
          <p:cNvPr id="9" name="Image 8" descr="Un_planning_quelque_peu_incoherent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4351251"/>
          </a:xfrm>
          <a:prstGeom prst="rect">
            <a:avLst/>
          </a:prstGeom>
        </p:spPr>
      </p:pic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7910307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800" b="1" dirty="0" smtClean="0"/>
          </a:p>
          <a:p>
            <a:pPr algn="ctr"/>
            <a:r>
              <a:rPr lang="fr-FR" sz="4800" b="1" dirty="0" smtClean="0"/>
              <a:t>Enquête auprès des adhérents</a:t>
            </a:r>
          </a:p>
          <a:p>
            <a:pPr algn="ctr"/>
            <a:r>
              <a:rPr lang="fr-FR" sz="4800" b="1" dirty="0" smtClean="0"/>
              <a:t>et des habitants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8350299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25 réponses</a:t>
            </a:r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Bien sûr, pas question d’en tirer des conclusions trop hâtives</a:t>
            </a:r>
          </a:p>
          <a:p>
            <a:r>
              <a:rPr lang="fr-FR" sz="2400" b="1" dirty="0" smtClean="0"/>
              <a:t>     sur un aussi petit nombre de réponses </a:t>
            </a:r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Néanmoins quelques pistes de réflexion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1737976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  <p:pic>
        <p:nvPicPr>
          <p:cNvPr id="4" name="Image 3" descr="o_8effafcc4d252293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9144000" cy="64660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88024" y="191683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13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64088" y="19168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14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1600" y="2924944"/>
            <a:ext cx="6236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Oui: pour être informé        Non: problème de temps/ cela ne sert à rien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91680" y="41490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18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07904" y="41490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7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32240" y="422108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19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96336" y="42210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5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6016" y="479715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10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28728" y="479715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15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43608" y="5301208"/>
            <a:ext cx="5232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Oui: grâce à l’EPAC        Non: le bulletin municipal est partial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790883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Enquête auprès des adhérents et des sympathisants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  <p:pic>
        <p:nvPicPr>
          <p:cNvPr id="4" name="Image 3" descr="o_8effafcc4d252293_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9144000" cy="64660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36096" y="182507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19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20608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18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9592" y="5157192"/>
            <a:ext cx="496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Inesthétique, peu en phase avec la vallée et le patrimoine, banal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2 avis positifs tout de même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51920" y="42930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13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0" y="42930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11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2636912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6</a:t>
            </a:r>
          </a:p>
          <a:p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1600" y="28331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3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71600" y="29969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71600" y="321297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4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71600" y="335699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1600" y="35730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7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71600" y="378904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5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8" name="Flèche droite à entaille 17"/>
          <p:cNvSpPr/>
          <p:nvPr/>
        </p:nvSpPr>
        <p:spPr>
          <a:xfrm>
            <a:off x="179512" y="3429000"/>
            <a:ext cx="726888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790883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Enquête auprès des adhérents et des sympathisants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  <p:pic>
        <p:nvPicPr>
          <p:cNvPr id="4" name="Image 3" descr="o_8effafcc4d252293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884368" y="126876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18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60432" y="12687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4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2132856"/>
            <a:ext cx="6835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Fête des sports / Fête des associations / Brocante / Fête des enfants / Marchés artisanaux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Est-ce utopique?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88024" y="306896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14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36096" y="306896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10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7584" y="3501008"/>
            <a:ext cx="680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Oui: présence du RER / Environnement de la vallée / Renouvellement population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Non: manque d’équipements / impôts locaux trop chers / il ne se passe rien à Saint Rémy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79712" y="472514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4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91880" y="472514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6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44408" y="479715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18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99592" y="5229200"/>
            <a:ext cx="778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Etre force de propositions / Etre plus offensif / Chercher à sensibiliser les habitants à participer à la vie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de la commune 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790883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Enquête auprès des adhérents et des sympathisants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  <p:pic>
        <p:nvPicPr>
          <p:cNvPr id="4" name="Image 3" descr="o_8effafcc4d252293_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48264" y="134076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14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134076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10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9592" y="1988840"/>
            <a:ext cx="5233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Oui: informations objectives / analyse pertinente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Non: manque de temps / par négligence / assez d’infos par les mails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9592" y="3140968"/>
            <a:ext cx="5984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17 avis négatifs et très négatifs … vis-à-vis de la mairie / 4 sans avis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1 en accord avec le refus de la mairie: trop de parkings signifie trop de voitures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43608" y="5085184"/>
            <a:ext cx="212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Aucune réponse anonyme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764704"/>
            <a:ext cx="82809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Rapport moral année 2015</a:t>
            </a:r>
            <a:endParaRPr lang="fr-FR" sz="3600" b="1" dirty="0" smtClean="0"/>
          </a:p>
          <a:p>
            <a:endParaRPr lang="fr-FR" sz="3200" b="1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Assemblée générale le 12/2/2015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CA les 13/1, 3/3, 5/5, 2/6, 7/7, 2/9, 6/10 et 1/12/2015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Adhésion à l’UAP le 20/1/2015 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Participation aux Conseils municipaux des 29/1, 26/3, 9/4,</a:t>
            </a:r>
          </a:p>
          <a:p>
            <a:r>
              <a:rPr lang="fr-FR" sz="2400" b="1" dirty="0" smtClean="0"/>
              <a:t>     18/6, 9/7, 24/9, 19/11 et 17/12/2015</a:t>
            </a:r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Participation au forum des associations le 6/9/2015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19672" y="980728"/>
            <a:ext cx="6300636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800" b="1" dirty="0" smtClean="0"/>
          </a:p>
          <a:p>
            <a:pPr algn="ctr"/>
            <a:r>
              <a:rPr lang="fr-FR" sz="4800" b="1" dirty="0" smtClean="0"/>
              <a:t>On approche de la fin …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7704" y="836712"/>
            <a:ext cx="532992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800" b="1" dirty="0" smtClean="0"/>
          </a:p>
          <a:p>
            <a:pPr algn="ctr"/>
            <a:r>
              <a:rPr lang="fr-FR" sz="5400" b="1" dirty="0" smtClean="0"/>
              <a:t>Perspectives 2016</a:t>
            </a:r>
          </a:p>
          <a:p>
            <a:pPr algn="ctr"/>
            <a:endParaRPr lang="fr-FR" sz="4800" b="1" dirty="0" smtClean="0"/>
          </a:p>
          <a:p>
            <a:pPr algn="ctr"/>
            <a:r>
              <a:rPr lang="fr-FR" sz="4000" b="1" dirty="0" smtClean="0"/>
              <a:t>Et maintenant…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1484784"/>
            <a:ext cx="77048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43608" y="1556792"/>
            <a:ext cx="74225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Devons-nous continuer à participer à des réunions sans grand intérêt</a:t>
            </a:r>
          </a:p>
          <a:p>
            <a:r>
              <a:rPr lang="fr-FR" b="1" dirty="0" smtClean="0"/>
              <a:t>     quitte à donner le sentiment que nous approuvons cette démarche?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Nous avons décidé pour le moment de rester de bons élèves et de ne pas</a:t>
            </a:r>
          </a:p>
          <a:p>
            <a:r>
              <a:rPr lang="fr-FR" b="1" dirty="0" smtClean="0"/>
              <a:t>     adopter la politique de la « chaise vide »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Nous restons vigilants sur les dossiers que nous venons d’évoquer: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 Projet RATP en gare de Saint Rémy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 Révision du PLU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 Projet centre ville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 Intercommunalité</a:t>
            </a:r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Et pour le fun, nous proposerons à la mairie l’organisation d’une fête en  </a:t>
            </a:r>
          </a:p>
          <a:p>
            <a:r>
              <a:rPr lang="fr-FR" b="1" dirty="0" smtClean="0"/>
              <a:t>     centre ville en Juin 2016? ou 2017? avec fermeture de la rue de la</a:t>
            </a:r>
          </a:p>
          <a:p>
            <a:r>
              <a:rPr lang="fr-FR" b="1" dirty="0" smtClean="0"/>
              <a:t>     République</a:t>
            </a:r>
          </a:p>
          <a:p>
            <a:r>
              <a:rPr lang="fr-FR" b="1" dirty="0" smtClean="0"/>
              <a:t> </a:t>
            </a:r>
          </a:p>
          <a:p>
            <a:endParaRPr lang="fr-FR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1484784"/>
            <a:ext cx="77048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1560" y="1556792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Et vous vous dans tout cela?</a:t>
            </a:r>
          </a:p>
          <a:p>
            <a:pPr algn="ctr"/>
            <a:endParaRPr lang="fr-FR" sz="3600" b="1" dirty="0" smtClean="0"/>
          </a:p>
          <a:p>
            <a:r>
              <a:rPr lang="fr-FR" sz="2400" b="1" dirty="0" smtClean="0"/>
              <a:t>N’attendez pas tout de nous et des associations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Participez aux réunions publiques de concertation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Assistez aux Conseils municipaux; le prochain est le 7 Avril</a:t>
            </a:r>
            <a:endParaRPr lang="fr-FR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828092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Rapport financier année 2015</a:t>
            </a:r>
            <a:endParaRPr lang="fr-FR" sz="3200" b="1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Solde à fin 2014                                                                  948,52 €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b="1" i="1" dirty="0" smtClean="0"/>
              <a:t>Recettes:     60 cotisations et dons                                 640,00 €</a:t>
            </a:r>
          </a:p>
          <a:p>
            <a:pPr>
              <a:buFont typeface="Wingdings" pitchFamily="2" charset="2"/>
              <a:buChar char="Ø"/>
            </a:pPr>
            <a:r>
              <a:rPr lang="fr-FR" sz="2400" b="1" i="1" dirty="0" smtClean="0"/>
              <a:t> Dépenses:   Cotisation UAP                                                50,00 €</a:t>
            </a:r>
          </a:p>
          <a:p>
            <a:r>
              <a:rPr lang="fr-FR" sz="2400" b="1" i="1" dirty="0" smtClean="0"/>
              <a:t>                          Assurance                                                       127,00 €</a:t>
            </a:r>
          </a:p>
          <a:p>
            <a:r>
              <a:rPr lang="fr-FR" sz="2400" b="1" i="1" dirty="0" smtClean="0"/>
              <a:t>                          Site internet                                                   197,88 €</a:t>
            </a:r>
          </a:p>
          <a:p>
            <a:r>
              <a:rPr lang="fr-FR" sz="2400" b="1" i="1" dirty="0" smtClean="0"/>
              <a:t>                          Frais d’AG                                                       110,20 €</a:t>
            </a:r>
          </a:p>
          <a:p>
            <a:r>
              <a:rPr lang="fr-FR" sz="2400" b="1" i="1" dirty="0" smtClean="0"/>
              <a:t>                          Divers                                                                40,00 €</a:t>
            </a:r>
          </a:p>
          <a:p>
            <a:endParaRPr lang="fr-FR" sz="2400" b="1" i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Solde année 2015                                                               114,92 €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Solde à fin 2015                                                              1 063,44 €</a:t>
            </a:r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82809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Prévision de budget 2016</a:t>
            </a:r>
            <a:endParaRPr lang="fr-FR" sz="32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b="1" i="1" dirty="0" smtClean="0"/>
              <a:t>Recettes:     60 cotisations                                                600,00 €</a:t>
            </a:r>
          </a:p>
          <a:p>
            <a:pPr>
              <a:buFont typeface="Wingdings" pitchFamily="2" charset="2"/>
              <a:buChar char="Ø"/>
            </a:pPr>
            <a:r>
              <a:rPr lang="fr-FR" sz="2400" b="1" i="1" dirty="0" smtClean="0"/>
              <a:t> Dépenses:   Cotisation UAP                                                50,00 €</a:t>
            </a:r>
          </a:p>
          <a:p>
            <a:r>
              <a:rPr lang="fr-FR" sz="2400" b="1" i="1" dirty="0" smtClean="0"/>
              <a:t>                          Assurance                                                       123,00 €</a:t>
            </a:r>
          </a:p>
          <a:p>
            <a:r>
              <a:rPr lang="fr-FR" sz="2400" b="1" i="1" dirty="0" smtClean="0"/>
              <a:t>                          Site internet                                                   287,88 €</a:t>
            </a:r>
          </a:p>
          <a:p>
            <a:endParaRPr lang="fr-FR" sz="2400" b="1" i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Solde à dépenser                                                                139,12 €</a:t>
            </a:r>
          </a:p>
          <a:p>
            <a:endParaRPr lang="fr-FR" sz="2400" b="1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69413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            Election des administrateurs</a:t>
            </a:r>
          </a:p>
          <a:p>
            <a:endParaRPr lang="fr-FR" sz="3200" b="1" dirty="0" smtClean="0"/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AG du 24/3/2016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     Fin du mandat (3 ans)</a:t>
            </a:r>
          </a:p>
          <a:p>
            <a:r>
              <a:rPr lang="fr-FR" sz="2400" b="1" dirty="0" smtClean="0"/>
              <a:t>     de Dominique DELAIRE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3 postes à pourvoir</a:t>
            </a:r>
          </a:p>
          <a:p>
            <a:r>
              <a:rPr lang="fr-FR" sz="2400" b="1" dirty="0" smtClean="0"/>
              <a:t>                  </a:t>
            </a:r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69413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            Election des administrateurs</a:t>
            </a:r>
          </a:p>
          <a:p>
            <a:endParaRPr lang="fr-FR" sz="3200" b="1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b="1" dirty="0" smtClean="0"/>
              <a:t>Candidatures  </a:t>
            </a:r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r>
              <a:rPr lang="fr-FR" sz="2400" b="1" dirty="0" smtClean="0"/>
              <a:t>                Pas de candidature</a:t>
            </a:r>
          </a:p>
          <a:p>
            <a:r>
              <a:rPr lang="fr-FR" sz="2400" b="1" dirty="0" smtClean="0"/>
              <a:t>                     </a:t>
            </a:r>
          </a:p>
          <a:p>
            <a:r>
              <a:rPr lang="fr-FR" sz="2400" b="1" dirty="0" smtClean="0"/>
              <a:t>     </a:t>
            </a:r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271901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            </a:t>
            </a:r>
          </a:p>
          <a:p>
            <a:endParaRPr lang="fr-FR" sz="3200" b="1" dirty="0" smtClean="0"/>
          </a:p>
          <a:p>
            <a:endParaRPr lang="fr-FR" dirty="0" smtClean="0"/>
          </a:p>
          <a:p>
            <a:endParaRPr lang="fr-FR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11560" y="1268760"/>
            <a:ext cx="79928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RESOLUTIONS</a:t>
            </a:r>
          </a:p>
          <a:p>
            <a:endParaRPr lang="fr-FR" sz="2400" b="1" dirty="0" smtClean="0"/>
          </a:p>
          <a:p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résolution</a:t>
            </a:r>
          </a:p>
          <a:p>
            <a:endParaRPr lang="fr-FR" b="1" dirty="0" smtClean="0"/>
          </a:p>
          <a:p>
            <a:r>
              <a:rPr lang="fr-FR" b="1" dirty="0" smtClean="0"/>
              <a:t>L’assemblée générale, après avoir entendu le rapport moral pour l’année 2015, approuve ce rapport.</a:t>
            </a:r>
          </a:p>
          <a:p>
            <a:endParaRPr lang="fr-FR" b="1" dirty="0" smtClean="0"/>
          </a:p>
          <a:p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résolution</a:t>
            </a:r>
          </a:p>
          <a:p>
            <a:endParaRPr lang="fr-FR" b="1" dirty="0" smtClean="0"/>
          </a:p>
          <a:p>
            <a:r>
              <a:rPr lang="fr-FR" b="1" dirty="0" smtClean="0"/>
              <a:t>L’assemblée générale, après avoir entendu le rapport financier pour l’année 2015, approuve ce rapport.</a:t>
            </a:r>
          </a:p>
          <a:p>
            <a:endParaRPr lang="fr-FR" b="1" dirty="0" smtClean="0"/>
          </a:p>
          <a:p>
            <a:r>
              <a:rPr lang="fr-FR" b="1" dirty="0" smtClean="0"/>
              <a:t>3</a:t>
            </a:r>
            <a:r>
              <a:rPr lang="fr-FR" b="1" baseline="30000" dirty="0" smtClean="0"/>
              <a:t>ème</a:t>
            </a:r>
            <a:r>
              <a:rPr lang="fr-FR" b="1" dirty="0" smtClean="0"/>
              <a:t> résolution</a:t>
            </a:r>
          </a:p>
          <a:p>
            <a:endParaRPr lang="fr-FR" b="1" dirty="0" smtClean="0"/>
          </a:p>
          <a:p>
            <a:r>
              <a:rPr lang="fr-FR" b="1" dirty="0" smtClean="0"/>
              <a:t>L’assemblée générale maintient le montant des cotisations pour 2017 à:</a:t>
            </a:r>
          </a:p>
          <a:p>
            <a:r>
              <a:rPr lang="fr-FR" b="1" dirty="0" smtClean="0"/>
              <a:t>                                      Adhérent:              10 €</a:t>
            </a:r>
          </a:p>
          <a:p>
            <a:r>
              <a:rPr lang="fr-FR" b="1" dirty="0" smtClean="0"/>
              <a:t>                                      Association:          50 €</a:t>
            </a:r>
            <a:endParaRPr lang="fr-FR" b="1" dirty="0"/>
          </a:p>
        </p:txBody>
      </p:sp>
      <p:pic>
        <p:nvPicPr>
          <p:cNvPr id="6" name="Image 5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908720"/>
            <a:ext cx="271901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            </a:t>
            </a:r>
          </a:p>
          <a:p>
            <a:endParaRPr lang="fr-FR" sz="3200" b="1" dirty="0" smtClean="0"/>
          </a:p>
          <a:p>
            <a:endParaRPr lang="fr-FR" dirty="0" smtClean="0"/>
          </a:p>
          <a:p>
            <a:endParaRPr lang="fr-FR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9552" y="1196752"/>
            <a:ext cx="82089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                                              RESOLUTIONS</a:t>
            </a:r>
          </a:p>
          <a:p>
            <a:endParaRPr lang="fr-FR" b="1" dirty="0" smtClean="0"/>
          </a:p>
          <a:p>
            <a:r>
              <a:rPr lang="fr-FR" b="1" dirty="0" smtClean="0"/>
              <a:t>4</a:t>
            </a:r>
            <a:r>
              <a:rPr lang="fr-FR" b="1" baseline="30000" dirty="0" smtClean="0"/>
              <a:t>ème</a:t>
            </a:r>
            <a:r>
              <a:rPr lang="fr-FR" b="1" dirty="0" smtClean="0"/>
              <a:t> résolution</a:t>
            </a:r>
          </a:p>
          <a:p>
            <a:endParaRPr lang="fr-FR" b="1" dirty="0" smtClean="0"/>
          </a:p>
          <a:p>
            <a:r>
              <a:rPr lang="fr-FR" b="1" dirty="0" smtClean="0"/>
              <a:t>L’assemblée générale prend acte </a:t>
            </a:r>
            <a:r>
              <a:rPr lang="fr-FR" b="1" dirty="0" smtClean="0"/>
              <a:t>qu’aucun adhérent ne s’est présenté au poste d’administrateur.</a:t>
            </a:r>
          </a:p>
          <a:p>
            <a:r>
              <a:rPr lang="fr-FR" b="1" dirty="0" smtClean="0"/>
              <a:t>              </a:t>
            </a:r>
            <a:endParaRPr lang="fr-FR" b="1" dirty="0" smtClean="0"/>
          </a:p>
          <a:p>
            <a:r>
              <a:rPr lang="fr-FR" b="1" dirty="0" smtClean="0"/>
              <a:t>5</a:t>
            </a:r>
            <a:r>
              <a:rPr lang="fr-FR" b="1" baseline="30000" dirty="0" smtClean="0"/>
              <a:t>ème</a:t>
            </a:r>
            <a:r>
              <a:rPr lang="fr-FR" b="1" dirty="0" smtClean="0"/>
              <a:t> résolution</a:t>
            </a:r>
          </a:p>
          <a:p>
            <a:endParaRPr lang="fr-FR" b="1" dirty="0" smtClean="0"/>
          </a:p>
          <a:p>
            <a:r>
              <a:rPr lang="fr-FR" b="1" dirty="0" smtClean="0"/>
              <a:t>L’assemblée générale donne tout pouvoir au porteur d’un original, d’une copie</a:t>
            </a:r>
          </a:p>
          <a:p>
            <a:r>
              <a:rPr lang="fr-FR" b="1" dirty="0" smtClean="0"/>
              <a:t>ou d’un extrait du procès verbal de la présente assemblée en vue de l’accomplissement de tous dépôts, formalités légales de publicité ou autres.</a:t>
            </a:r>
          </a:p>
        </p:txBody>
      </p:sp>
      <p:pic>
        <p:nvPicPr>
          <p:cNvPr id="6" name="Image 5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6511" y="908720"/>
            <a:ext cx="8857489" cy="757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       Rapport moral année 2015</a:t>
            </a:r>
            <a:endParaRPr lang="fr-FR" sz="3600" b="1" dirty="0" smtClean="0"/>
          </a:p>
          <a:p>
            <a:endParaRPr lang="fr-FR" sz="32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Organisation avec d’autres associations de la vallée de la </a:t>
            </a:r>
          </a:p>
          <a:p>
            <a:r>
              <a:rPr lang="fr-FR" sz="2400" b="1" dirty="0" smtClean="0"/>
              <a:t>     réunion du 4 Mai 2015 sur l’intercommunalité (+350 participants)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Participation aux Conseils consultatifs de quartier</a:t>
            </a:r>
          </a:p>
          <a:p>
            <a:r>
              <a:rPr lang="fr-FR" sz="2400" b="1" dirty="0" smtClean="0"/>
              <a:t>     « centre ville » des 11 Mai et 10 Novembre 2015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Animation de la réunion COLOS du 23 Juin 2015 sur le transport </a:t>
            </a:r>
          </a:p>
          <a:p>
            <a:r>
              <a:rPr lang="fr-FR" sz="2400" b="1" dirty="0" smtClean="0"/>
              <a:t>    par câble entre la vallée de Chevreuse et le plateau de Saclay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Participation à la création du Collectif « Pôle Gare Saint Rémy »</a:t>
            </a:r>
          </a:p>
          <a:p>
            <a:r>
              <a:rPr lang="fr-FR" sz="2400" b="1" dirty="0" smtClean="0"/>
              <a:t>     le 6/7/2015 et à ses réunions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132856"/>
            <a:ext cx="860838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600" b="1" dirty="0" smtClean="0"/>
          </a:p>
          <a:p>
            <a:r>
              <a:rPr lang="fr-FR" sz="3600" b="1" dirty="0" smtClean="0"/>
              <a:t>ENSEMBLE POUR UN AUTRE CŒUR DE VILLE</a:t>
            </a:r>
          </a:p>
          <a:p>
            <a:endParaRPr lang="fr-FR" sz="3600" b="1" dirty="0" smtClean="0"/>
          </a:p>
          <a:p>
            <a:pPr algn="ctr"/>
            <a:r>
              <a:rPr lang="fr-FR" sz="3200" b="1" dirty="0" smtClean="0"/>
              <a:t>Merci pour votre attention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2800" b="1" dirty="0" smtClean="0"/>
              <a:t>www.epac-saint-remy78470.fr</a:t>
            </a:r>
          </a:p>
        </p:txBody>
      </p:sp>
      <p:pic>
        <p:nvPicPr>
          <p:cNvPr id="17" name="Image 16" descr="ECUSSON-9B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2656"/>
            <a:ext cx="2051720" cy="201988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764704"/>
            <a:ext cx="7620035" cy="8186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                        Rapport moral année 2015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Participation à la réunion de lancement de la révision du</a:t>
            </a:r>
          </a:p>
          <a:p>
            <a:r>
              <a:rPr lang="fr-FR" sz="2400" b="1" dirty="0" smtClean="0"/>
              <a:t>     PLU le 26 Novembre 2015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Courriers au Maire de Saint Rémy:</a:t>
            </a:r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   16 Janvier: avenir de Saint Rémy au sein de la CCHVC</a:t>
            </a:r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   12 Octobre: politique d’aménagement de la ville;</a:t>
            </a:r>
          </a:p>
          <a:p>
            <a:r>
              <a:rPr lang="fr-FR" sz="2400" b="1" dirty="0" smtClean="0"/>
              <a:t>     pas </a:t>
            </a:r>
            <a:r>
              <a:rPr lang="fr-FR" sz="2400" b="1" smtClean="0"/>
              <a:t>de réponse </a:t>
            </a:r>
            <a:endParaRPr lang="fr-FR" sz="2400" b="1" dirty="0" smtClean="0"/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Entretiens et réunions avec Madame le Maire:</a:t>
            </a:r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   9 Février: préparation de sa participation à l’AG du 12/2</a:t>
            </a:r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   14 Mars: suite à l’annulation de sa participation à l’AG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dirty="0" smtClean="0"/>
              <a:t>  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908720"/>
            <a:ext cx="871296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   </a:t>
            </a:r>
          </a:p>
          <a:p>
            <a:endParaRPr lang="fr-FR" sz="2800" b="1" dirty="0" smtClean="0"/>
          </a:p>
          <a:p>
            <a:pPr algn="ctr"/>
            <a:r>
              <a:rPr lang="fr-FR" sz="5400" b="1" dirty="0" smtClean="0"/>
              <a:t>Perspectives 2016</a:t>
            </a:r>
            <a:endParaRPr lang="fr-FR" sz="5400" dirty="0" smtClean="0"/>
          </a:p>
          <a:p>
            <a:endParaRPr lang="fr-FR" sz="5400" b="1" dirty="0" smtClean="0"/>
          </a:p>
          <a:p>
            <a:r>
              <a:rPr lang="fr-FR" sz="3500" b="1" dirty="0" smtClean="0"/>
              <a:t>Doit-on donner ENCORE! du temps au temps?</a:t>
            </a:r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908720"/>
            <a:ext cx="87129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   </a:t>
            </a:r>
          </a:p>
          <a:p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dirty="0" smtClean="0"/>
          </a:p>
        </p:txBody>
      </p:sp>
      <p:pic>
        <p:nvPicPr>
          <p:cNvPr id="5" name="Image 4" descr="ECUSSON-9B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080120" cy="1063358"/>
          </a:xfrm>
          <a:prstGeom prst="rect">
            <a:avLst/>
          </a:prstGeom>
        </p:spPr>
      </p:pic>
      <p:pic>
        <p:nvPicPr>
          <p:cNvPr id="6" name="Picture 2" descr="C:\Users\HP\AppData\Local\Microsoft\Windows\Temporary Internet Files\Content.IE5\PFAYZGSW\futu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3384376" cy="26205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99592" y="1844824"/>
            <a:ext cx="7558159" cy="1200329"/>
          </a:xfrm>
          <a:prstGeom prst="rect">
            <a:avLst/>
          </a:prstGeom>
          <a:solidFill>
            <a:srgbClr val="C00000"/>
          </a:solidFill>
          <a:ln w="38100">
            <a:solidFill>
              <a:srgbClr val="0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</a:rPr>
              <a:t>Saint Rémy demain</a:t>
            </a:r>
            <a:endParaRPr lang="fr-FR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492896"/>
            <a:ext cx="8542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600" b="1" dirty="0" smtClean="0"/>
          </a:p>
          <a:p>
            <a:r>
              <a:rPr lang="fr-FR" sz="2800" b="1" dirty="0" smtClean="0"/>
              <a:t> </a:t>
            </a:r>
            <a:r>
              <a:rPr lang="fr-FR" sz="4400" b="1" dirty="0" smtClean="0"/>
              <a:t>Projets RATP en gare de Saint Rémy</a:t>
            </a:r>
          </a:p>
        </p:txBody>
      </p:sp>
      <p:pic>
        <p:nvPicPr>
          <p:cNvPr id="17" name="Image 16" descr="ECUSSON-9B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1539719" cy="15158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41490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3239</TotalTime>
  <Words>2157</Words>
  <Application>Microsoft Office PowerPoint</Application>
  <PresentationFormat>Affichage à l'écran (4:3)</PresentationFormat>
  <Paragraphs>658</Paragraphs>
  <Slides>50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Baskora</dc:creator>
  <cp:lastModifiedBy>Daniel</cp:lastModifiedBy>
  <cp:revision>346</cp:revision>
  <dcterms:created xsi:type="dcterms:W3CDTF">2012-01-24T18:40:51Z</dcterms:created>
  <dcterms:modified xsi:type="dcterms:W3CDTF">2016-03-25T18:37:04Z</dcterms:modified>
</cp:coreProperties>
</file>